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3"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44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415CE3A-AF7C-4389-A224-3440E488183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3118611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15CE3A-AF7C-4389-A224-3440E488183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174783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15CE3A-AF7C-4389-A224-3440E488183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2800913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15CE3A-AF7C-4389-A224-3440E488183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1827521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415CE3A-AF7C-4389-A224-3440E4881831}"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2516037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15CE3A-AF7C-4389-A224-3440E488183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2478077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15CE3A-AF7C-4389-A224-3440E4881831}"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399553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15CE3A-AF7C-4389-A224-3440E4881831}"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347805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5CE3A-AF7C-4389-A224-3440E4881831}"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210551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15CE3A-AF7C-4389-A224-3440E488183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91831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15CE3A-AF7C-4389-A224-3440E4881831}"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CC7D5-371D-4742-B11E-DBFEBBEFAF80}" type="slidenum">
              <a:rPr lang="en-US" smtClean="0"/>
              <a:t>‹#›</a:t>
            </a:fld>
            <a:endParaRPr lang="en-US"/>
          </a:p>
        </p:txBody>
      </p:sp>
    </p:spTree>
    <p:extLst>
      <p:ext uri="{BB962C8B-B14F-4D97-AF65-F5344CB8AC3E}">
        <p14:creationId xmlns:p14="http://schemas.microsoft.com/office/powerpoint/2010/main" val="149602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5CE3A-AF7C-4389-A224-3440E4881831}" type="datetimeFigureOut">
              <a:rPr lang="en-US" smtClean="0"/>
              <a:t>10/15/2016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CC7D5-371D-4742-B11E-DBFEBBEFAF80}" type="slidenum">
              <a:rPr lang="en-US" smtClean="0"/>
              <a:t>‹#›</a:t>
            </a:fld>
            <a:endParaRPr lang="en-US"/>
          </a:p>
        </p:txBody>
      </p:sp>
    </p:spTree>
    <p:extLst>
      <p:ext uri="{BB962C8B-B14F-4D97-AF65-F5344CB8AC3E}">
        <p14:creationId xmlns:p14="http://schemas.microsoft.com/office/powerpoint/2010/main" val="1212839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8812" y="267287"/>
            <a:ext cx="8693834" cy="6447919"/>
          </a:xfrm>
          <a:prstGeom prst="rect">
            <a:avLst/>
          </a:prstGeom>
        </p:spPr>
        <p:txBody>
          <a:bodyPr wrap="square">
            <a:spAutoFit/>
          </a:bodyPr>
          <a:lstStyle/>
          <a:p>
            <a:pPr algn="ctr"/>
            <a:r>
              <a:rPr lang="en-US" sz="2200" b="1" dirty="0">
                <a:solidFill>
                  <a:srgbClr val="FF0000"/>
                </a:solidFill>
                <a:latin typeface="Times New Roman" panose="02020603050405020304" pitchFamily="18" charset="0"/>
                <a:cs typeface="Times New Roman" panose="02020603050405020304" pitchFamily="18" charset="0"/>
              </a:rPr>
              <a:t>Scripture Reading : 2 Corinthians 5:1-10</a:t>
            </a:r>
          </a:p>
          <a:p>
            <a:pPr algn="just"/>
            <a:r>
              <a:rPr lang="en-US" sz="2300" dirty="0">
                <a:latin typeface="Times New Roman" panose="02020603050405020304" pitchFamily="18" charset="0"/>
                <a:cs typeface="Times New Roman" panose="02020603050405020304" pitchFamily="18" charset="0"/>
              </a:rPr>
              <a:t>1 For we know that if the earthly tent we live in is destroyed, we have a building from God, an eternal house in heaven, not built by human hands. 2 Meanwhile we groan, longing to be clothed instead with our heavenly dwelling, 3 because when we are clothed, we will not be found naked. 4 For while we are in this tent, we groan and are burdened, because we do not wish to be unclothed but to be clothed instead with our heavenly dwelling, so that what is mortal may be swallowed up by life. 5 Now the one who has fashioned us for this very purpose is God, who has given us the Spirit as a deposit, guaranteeing what is to come.</a:t>
            </a:r>
          </a:p>
          <a:p>
            <a:r>
              <a:rPr lang="en-US" sz="2300" dirty="0">
                <a:latin typeface="Times New Roman" panose="02020603050405020304" pitchFamily="18" charset="0"/>
                <a:cs typeface="Times New Roman" panose="02020603050405020304" pitchFamily="18" charset="0"/>
              </a:rPr>
              <a:t>6 Therefore we are always confident and know that as long as we are at home in the body we are away from the Lord. 7 For we live by faith, not by sight. 8 We are confident, I say, and would prefer to be away from the body and at home with the Lord. 9 So we make it our goal to please him, whether we are at home in the body or away from it. 10 For we must all appear before the judgment seat of Christ, so that each of us may receive what is due us for the things done while in the body, whether good or bad.</a:t>
            </a:r>
          </a:p>
        </p:txBody>
      </p:sp>
    </p:spTree>
    <p:extLst>
      <p:ext uri="{BB962C8B-B14F-4D97-AF65-F5344CB8AC3E}">
        <p14:creationId xmlns:p14="http://schemas.microsoft.com/office/powerpoint/2010/main" val="524470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36099" y="351692"/>
            <a:ext cx="8229600" cy="3724096"/>
          </a:xfrm>
          <a:prstGeom prst="rect">
            <a:avLst/>
          </a:prstGeom>
          <a:solidFill>
            <a:schemeClr val="bg1"/>
          </a:solidFill>
        </p:spPr>
        <p:txBody>
          <a:bodyPr wrap="square" rtlCol="0">
            <a:spAutoFit/>
          </a:bodyPr>
          <a:lstStyle/>
          <a:p>
            <a:pPr algn="ctr"/>
            <a:r>
              <a:rPr lang="en-US" sz="3200" dirty="0">
                <a:solidFill>
                  <a:schemeClr val="accent6">
                    <a:lumMod val="50000"/>
                  </a:schemeClr>
                </a:solidFill>
              </a:rPr>
              <a:t>Richmond Town Methodist Church</a:t>
            </a:r>
          </a:p>
          <a:p>
            <a:pPr algn="ctr"/>
            <a:r>
              <a:rPr lang="en-US" sz="4000" dirty="0">
                <a:solidFill>
                  <a:srgbClr val="002060"/>
                </a:solidFill>
              </a:rPr>
              <a:t>Sermon Topic</a:t>
            </a:r>
          </a:p>
          <a:p>
            <a:pPr algn="ctr"/>
            <a:endParaRPr lang="en-US" dirty="0"/>
          </a:p>
          <a:p>
            <a:pPr algn="ctr"/>
            <a:r>
              <a:rPr lang="en-US" sz="4800" dirty="0">
                <a:solidFill>
                  <a:srgbClr val="FF0000"/>
                </a:solidFill>
                <a:latin typeface="Times New Roman" panose="02020603050405020304" pitchFamily="18" charset="0"/>
                <a:cs typeface="Times New Roman" panose="02020603050405020304" pitchFamily="18" charset="0"/>
              </a:rPr>
              <a:t>‘Life beyond Physical Journey’</a:t>
            </a:r>
          </a:p>
          <a:p>
            <a:pPr algn="ctr"/>
            <a:r>
              <a:rPr lang="en-US" sz="3200" dirty="0">
                <a:solidFill>
                  <a:srgbClr val="002060"/>
                </a:solidFill>
              </a:rPr>
              <a:t>2 </a:t>
            </a:r>
            <a:r>
              <a:rPr lang="en-US" sz="3200" dirty="0" err="1">
                <a:solidFill>
                  <a:srgbClr val="002060"/>
                </a:solidFill>
              </a:rPr>
              <a:t>Cor</a:t>
            </a:r>
            <a:r>
              <a:rPr lang="en-US" sz="3200" dirty="0">
                <a:solidFill>
                  <a:srgbClr val="002060"/>
                </a:solidFill>
              </a:rPr>
              <a:t> 5:1-10</a:t>
            </a:r>
          </a:p>
          <a:p>
            <a:pPr algn="ctr"/>
            <a:endParaRPr lang="en-US" dirty="0"/>
          </a:p>
          <a:p>
            <a:pPr algn="ctr"/>
            <a:r>
              <a:rPr lang="en-US" sz="4000" dirty="0">
                <a:solidFill>
                  <a:srgbClr val="FF0000"/>
                </a:solidFill>
                <a:latin typeface="Times New Roman" panose="02020603050405020304" pitchFamily="18" charset="0"/>
                <a:cs typeface="Times New Roman" panose="02020603050405020304" pitchFamily="18" charset="0"/>
              </a:rPr>
              <a:t>By Rev. Paul </a:t>
            </a:r>
            <a:r>
              <a:rPr lang="en-US" sz="4000" dirty="0" err="1">
                <a:solidFill>
                  <a:srgbClr val="FF0000"/>
                </a:solidFill>
                <a:latin typeface="Times New Roman" panose="02020603050405020304" pitchFamily="18" charset="0"/>
                <a:cs typeface="Times New Roman" panose="02020603050405020304" pitchFamily="18" charset="0"/>
              </a:rPr>
              <a:t>Royappa</a:t>
            </a:r>
            <a:endParaRPr lang="en-US"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141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22031" y="464234"/>
            <a:ext cx="8328074" cy="1323439"/>
          </a:xfrm>
          <a:prstGeom prst="rect">
            <a:avLst/>
          </a:prstGeom>
        </p:spPr>
        <p:txBody>
          <a:bodyPr wrap="square">
            <a:spAutoFit/>
          </a:bodyPr>
          <a:lstStyle/>
          <a:p>
            <a:r>
              <a:rPr lang="en-US" sz="4000" b="1" dirty="0">
                <a:solidFill>
                  <a:srgbClr val="FF0000"/>
                </a:solidFill>
                <a:latin typeface="Times New Roman" panose="02020603050405020304" pitchFamily="18" charset="0"/>
                <a:cs typeface="Times New Roman" panose="02020603050405020304" pitchFamily="18" charset="0"/>
              </a:rPr>
              <a:t>No. 1- The nature of our earthly body</a:t>
            </a:r>
          </a:p>
          <a:p>
            <a:pPr algn="ctr"/>
            <a:r>
              <a:rPr lang="en-US" sz="4000" b="1" dirty="0">
                <a:solidFill>
                  <a:srgbClr val="002060"/>
                </a:solidFill>
                <a:latin typeface="Times New Roman" panose="02020603050405020304" pitchFamily="18" charset="0"/>
                <a:cs typeface="Times New Roman" panose="02020603050405020304" pitchFamily="18" charset="0"/>
              </a:rPr>
              <a:t>2 </a:t>
            </a:r>
            <a:r>
              <a:rPr lang="en-US" sz="4000" b="1" dirty="0" err="1">
                <a:solidFill>
                  <a:srgbClr val="002060"/>
                </a:solidFill>
                <a:latin typeface="Times New Roman" panose="02020603050405020304" pitchFamily="18" charset="0"/>
                <a:cs typeface="Times New Roman" panose="02020603050405020304" pitchFamily="18" charset="0"/>
              </a:rPr>
              <a:t>Cor</a:t>
            </a:r>
            <a:r>
              <a:rPr lang="en-US" sz="4000" b="1" dirty="0">
                <a:solidFill>
                  <a:srgbClr val="002060"/>
                </a:solidFill>
                <a:latin typeface="Times New Roman" panose="02020603050405020304" pitchFamily="18" charset="0"/>
                <a:cs typeface="Times New Roman" panose="02020603050405020304" pitchFamily="18" charset="0"/>
              </a:rPr>
              <a:t> 5:1 &amp; 4</a:t>
            </a:r>
          </a:p>
        </p:txBody>
      </p:sp>
      <p:pic>
        <p:nvPicPr>
          <p:cNvPr id="4098" name="Picture 2" descr="Image result for T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07931" y="3615397"/>
            <a:ext cx="4315248" cy="32426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504050" y="2602523"/>
            <a:ext cx="3587262" cy="830997"/>
          </a:xfrm>
          <a:prstGeom prst="rect">
            <a:avLst/>
          </a:prstGeom>
          <a:noFill/>
        </p:spPr>
        <p:txBody>
          <a:bodyPr wrap="square" rtlCol="0">
            <a:spAutoFit/>
          </a:bodyPr>
          <a:lstStyle/>
          <a:p>
            <a:r>
              <a:rPr lang="en-US" sz="4800" dirty="0">
                <a:solidFill>
                  <a:srgbClr val="FF0000"/>
                </a:solidFill>
                <a:latin typeface="Times New Roman" panose="02020603050405020304" pitchFamily="18" charset="0"/>
                <a:cs typeface="Times New Roman" panose="02020603050405020304" pitchFamily="18" charset="0"/>
              </a:rPr>
              <a:t>Body =Tent</a:t>
            </a:r>
          </a:p>
        </p:txBody>
      </p:sp>
    </p:spTree>
    <p:extLst>
      <p:ext uri="{BB962C8B-B14F-4D97-AF65-F5344CB8AC3E}">
        <p14:creationId xmlns:p14="http://schemas.microsoft.com/office/powerpoint/2010/main" val="3603794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53218" y="309489"/>
            <a:ext cx="8679767" cy="1938992"/>
          </a:xfrm>
          <a:prstGeom prst="rect">
            <a:avLst/>
          </a:prstGeom>
        </p:spPr>
        <p:txBody>
          <a:bodyPr wrap="square">
            <a:spAutoFit/>
          </a:bodyPr>
          <a:lstStyle/>
          <a:p>
            <a:pPr algn="ctr"/>
            <a:r>
              <a:rPr lang="en-US" sz="4000" b="1" dirty="0">
                <a:solidFill>
                  <a:srgbClr val="FF0000"/>
                </a:solidFill>
                <a:latin typeface="Times New Roman" panose="02020603050405020304" pitchFamily="18" charset="0"/>
                <a:cs typeface="Times New Roman" panose="02020603050405020304" pitchFamily="18" charset="0"/>
              </a:rPr>
              <a:t>No. 2- Unshakable Confidence in </a:t>
            </a:r>
          </a:p>
          <a:p>
            <a:pPr algn="ctr"/>
            <a:r>
              <a:rPr lang="en-US" sz="4000" b="1" dirty="0">
                <a:solidFill>
                  <a:srgbClr val="FF0000"/>
                </a:solidFill>
                <a:latin typeface="Times New Roman" panose="02020603050405020304" pitchFamily="18" charset="0"/>
                <a:cs typeface="Times New Roman" panose="02020603050405020304" pitchFamily="18" charset="0"/>
              </a:rPr>
              <a:t>life beyond death</a:t>
            </a:r>
          </a:p>
          <a:p>
            <a:pPr algn="ctr"/>
            <a:r>
              <a:rPr lang="en-US" sz="4000" b="1" dirty="0">
                <a:solidFill>
                  <a:srgbClr val="FF0000"/>
                </a:solidFill>
                <a:latin typeface="Times New Roman" panose="02020603050405020304" pitchFamily="18" charset="0"/>
                <a:cs typeface="Times New Roman" panose="02020603050405020304" pitchFamily="18" charset="0"/>
              </a:rPr>
              <a:t>V.8</a:t>
            </a:r>
          </a:p>
        </p:txBody>
      </p:sp>
      <p:sp>
        <p:nvSpPr>
          <p:cNvPr id="3" name="Rectangle 2"/>
          <p:cNvSpPr/>
          <p:nvPr/>
        </p:nvSpPr>
        <p:spPr>
          <a:xfrm>
            <a:off x="140677" y="2248481"/>
            <a:ext cx="9003323" cy="1754326"/>
          </a:xfrm>
          <a:prstGeom prst="rect">
            <a:avLst/>
          </a:prstGeom>
          <a:solidFill>
            <a:schemeClr val="bg1"/>
          </a:solidFill>
        </p:spPr>
        <p:txBody>
          <a:bodyPr wrap="square">
            <a:spAutoFit/>
          </a:bodyPr>
          <a:lstStyle/>
          <a:p>
            <a:pPr algn="ctr"/>
            <a:r>
              <a:rPr lang="en-US" sz="3600" dirty="0">
                <a:latin typeface="Times New Roman" panose="02020603050405020304" pitchFamily="18" charset="0"/>
                <a:cs typeface="Times New Roman" panose="02020603050405020304" pitchFamily="18" charset="0"/>
              </a:rPr>
              <a:t>2 </a:t>
            </a:r>
            <a:r>
              <a:rPr lang="en-US" sz="3600" dirty="0" err="1">
                <a:latin typeface="Times New Roman" panose="02020603050405020304" pitchFamily="18" charset="0"/>
                <a:cs typeface="Times New Roman" panose="02020603050405020304" pitchFamily="18" charset="0"/>
              </a:rPr>
              <a:t>Cor</a:t>
            </a:r>
            <a:r>
              <a:rPr lang="en-US" sz="3600" dirty="0">
                <a:latin typeface="Times New Roman" panose="02020603050405020304" pitchFamily="18" charset="0"/>
                <a:cs typeface="Times New Roman" panose="02020603050405020304" pitchFamily="18" charset="0"/>
              </a:rPr>
              <a:t> 5:8: We are confident, I say, and would prefer to be away from the body and at home with the Lord.</a:t>
            </a:r>
          </a:p>
        </p:txBody>
      </p:sp>
    </p:spTree>
    <p:extLst>
      <p:ext uri="{BB962C8B-B14F-4D97-AF65-F5344CB8AC3E}">
        <p14:creationId xmlns:p14="http://schemas.microsoft.com/office/powerpoint/2010/main" val="97868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217" y="196948"/>
            <a:ext cx="8736037" cy="6186309"/>
          </a:xfrm>
          <a:prstGeom prst="rect">
            <a:avLst/>
          </a:prstGeom>
        </p:spPr>
        <p:txBody>
          <a:bodyPr wrap="square">
            <a:spAutoFit/>
          </a:bodyPr>
          <a:lstStyle/>
          <a:p>
            <a:pPr algn="ctr"/>
            <a:r>
              <a:rPr lang="en-US" sz="3600" dirty="0">
                <a:solidFill>
                  <a:srgbClr val="FF0000"/>
                </a:solidFill>
                <a:latin typeface="Times New Roman" panose="02020603050405020304" pitchFamily="18" charset="0"/>
                <a:cs typeface="Times New Roman" panose="02020603050405020304" pitchFamily="18" charset="0"/>
              </a:rPr>
              <a:t>2 </a:t>
            </a:r>
            <a:r>
              <a:rPr lang="en-US" sz="3600" dirty="0" err="1">
                <a:solidFill>
                  <a:srgbClr val="FF0000"/>
                </a:solidFill>
                <a:latin typeface="Times New Roman" panose="02020603050405020304" pitchFamily="18" charset="0"/>
                <a:cs typeface="Times New Roman" panose="02020603050405020304" pitchFamily="18" charset="0"/>
              </a:rPr>
              <a:t>Cor</a:t>
            </a:r>
            <a:r>
              <a:rPr lang="en-US" sz="3600" dirty="0">
                <a:solidFill>
                  <a:srgbClr val="FF0000"/>
                </a:solidFill>
                <a:latin typeface="Times New Roman" panose="02020603050405020304" pitchFamily="18" charset="0"/>
                <a:cs typeface="Times New Roman" panose="02020603050405020304" pitchFamily="18" charset="0"/>
              </a:rPr>
              <a:t> 5:5</a:t>
            </a:r>
          </a:p>
          <a:p>
            <a:r>
              <a:rPr lang="en-US" sz="3600" dirty="0">
                <a:latin typeface="Times New Roman" panose="02020603050405020304" pitchFamily="18" charset="0"/>
                <a:cs typeface="Times New Roman" panose="02020603050405020304" pitchFamily="18" charset="0"/>
              </a:rPr>
              <a:t>Now the one who has fashioned us for this very purpose is God, who has given us the Spirit as a deposit, guaranteeing what is to come.</a:t>
            </a:r>
          </a:p>
          <a:p>
            <a:pPr algn="ctr"/>
            <a:r>
              <a:rPr lang="en-US" sz="3600" dirty="0">
                <a:solidFill>
                  <a:srgbClr val="FF0000"/>
                </a:solidFill>
                <a:latin typeface="Times New Roman" panose="02020603050405020304" pitchFamily="18" charset="0"/>
                <a:cs typeface="Times New Roman" panose="02020603050405020304" pitchFamily="18" charset="0"/>
              </a:rPr>
              <a:t>Romans 8:11</a:t>
            </a:r>
          </a:p>
          <a:p>
            <a:r>
              <a:rPr lang="en-US" sz="3600" dirty="0">
                <a:latin typeface="Times New Roman" panose="02020603050405020304" pitchFamily="18" charset="0"/>
                <a:cs typeface="Times New Roman" panose="02020603050405020304" pitchFamily="18" charset="0"/>
              </a:rPr>
              <a:t>And if the Spirit of him who raised Jesus from the dead is living in you, he who raised Christ from the dead will also give life to your mortal bodies because of his Spirit who lives in you.</a:t>
            </a:r>
          </a:p>
        </p:txBody>
      </p:sp>
    </p:spTree>
    <p:extLst>
      <p:ext uri="{BB962C8B-B14F-4D97-AF65-F5344CB8AC3E}">
        <p14:creationId xmlns:p14="http://schemas.microsoft.com/office/powerpoint/2010/main" val="33617804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L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3999" cy="685799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93895" y="211015"/>
            <a:ext cx="8285871" cy="2123658"/>
          </a:xfrm>
          <a:prstGeom prst="rect">
            <a:avLst/>
          </a:prstGeom>
        </p:spPr>
        <p:txBody>
          <a:bodyPr wrap="square">
            <a:spAutoFit/>
          </a:bodyPr>
          <a:lstStyle/>
          <a:p>
            <a:pPr algn="ctr"/>
            <a:r>
              <a:rPr lang="en-US" sz="4400" b="1" dirty="0">
                <a:solidFill>
                  <a:srgbClr val="FF0000"/>
                </a:solidFill>
                <a:latin typeface="Times New Roman" panose="02020603050405020304" pitchFamily="18" charset="0"/>
                <a:cs typeface="Times New Roman" panose="02020603050405020304" pitchFamily="18" charset="0"/>
              </a:rPr>
              <a:t>No. 3:  What is the aim of our life in light of our eternal destiny</a:t>
            </a:r>
          </a:p>
          <a:p>
            <a:pPr algn="ctr"/>
            <a:r>
              <a:rPr lang="en-US" sz="4400" b="1" dirty="0">
                <a:solidFill>
                  <a:srgbClr val="FF0000"/>
                </a:solidFill>
                <a:latin typeface="Times New Roman" panose="02020603050405020304" pitchFamily="18" charset="0"/>
                <a:cs typeface="Times New Roman" panose="02020603050405020304" pitchFamily="18" charset="0"/>
              </a:rPr>
              <a:t>Vs. 9&amp; 10</a:t>
            </a:r>
          </a:p>
        </p:txBody>
      </p:sp>
      <p:sp>
        <p:nvSpPr>
          <p:cNvPr id="4" name="Rectangle 3"/>
          <p:cNvSpPr/>
          <p:nvPr/>
        </p:nvSpPr>
        <p:spPr>
          <a:xfrm>
            <a:off x="393895" y="2551837"/>
            <a:ext cx="8553157" cy="3046988"/>
          </a:xfrm>
          <a:prstGeom prst="rect">
            <a:avLst/>
          </a:prstGeom>
          <a:solidFill>
            <a:schemeClr val="bg1"/>
          </a:solidFill>
        </p:spPr>
        <p:txBody>
          <a:bodyPr wrap="square">
            <a:spAutoFit/>
          </a:bodyPr>
          <a:lstStyle/>
          <a:p>
            <a:r>
              <a:rPr lang="en-US" sz="3200" dirty="0">
                <a:solidFill>
                  <a:srgbClr val="FF0000"/>
                </a:solidFill>
                <a:latin typeface="Times New Roman" panose="02020603050405020304" pitchFamily="18" charset="0"/>
                <a:cs typeface="Times New Roman" panose="02020603050405020304" pitchFamily="18" charset="0"/>
              </a:rPr>
              <a:t>2 </a:t>
            </a:r>
            <a:r>
              <a:rPr lang="en-US" sz="3200" dirty="0" err="1">
                <a:solidFill>
                  <a:srgbClr val="FF0000"/>
                </a:solidFill>
                <a:latin typeface="Times New Roman" panose="02020603050405020304" pitchFamily="18" charset="0"/>
                <a:cs typeface="Times New Roman" panose="02020603050405020304" pitchFamily="18" charset="0"/>
              </a:rPr>
              <a:t>Cor</a:t>
            </a:r>
            <a:r>
              <a:rPr lang="en-US" sz="3200" dirty="0">
                <a:solidFill>
                  <a:srgbClr val="FF0000"/>
                </a:solidFill>
                <a:latin typeface="Times New Roman" panose="02020603050405020304" pitchFamily="18" charset="0"/>
                <a:cs typeface="Times New Roman" panose="02020603050405020304" pitchFamily="18" charset="0"/>
              </a:rPr>
              <a:t> 5: 9&amp;10 </a:t>
            </a:r>
            <a:r>
              <a:rPr lang="en-US" sz="3200" dirty="0">
                <a:latin typeface="Times New Roman" panose="02020603050405020304" pitchFamily="18" charset="0"/>
                <a:cs typeface="Times New Roman" panose="02020603050405020304" pitchFamily="18" charset="0"/>
              </a:rPr>
              <a:t>- So we make it our </a:t>
            </a:r>
            <a:r>
              <a:rPr lang="en-US" sz="3200" dirty="0">
                <a:solidFill>
                  <a:srgbClr val="FF0000"/>
                </a:solidFill>
                <a:latin typeface="Times New Roman" panose="02020603050405020304" pitchFamily="18" charset="0"/>
                <a:cs typeface="Times New Roman" panose="02020603050405020304" pitchFamily="18" charset="0"/>
              </a:rPr>
              <a:t>goal</a:t>
            </a:r>
            <a:r>
              <a:rPr lang="en-US" sz="3200" dirty="0">
                <a:latin typeface="Times New Roman" panose="02020603050405020304" pitchFamily="18" charset="0"/>
                <a:cs typeface="Times New Roman" panose="02020603050405020304" pitchFamily="18" charset="0"/>
              </a:rPr>
              <a:t> to Please God, whether we are at home in the body or away from it. For we must all appear before the judgment seat of Christ, that each one may receive the things done in the body, according to what he has done, whether good or bad</a:t>
            </a:r>
          </a:p>
        </p:txBody>
      </p:sp>
    </p:spTree>
    <p:extLst>
      <p:ext uri="{BB962C8B-B14F-4D97-AF65-F5344CB8AC3E}">
        <p14:creationId xmlns:p14="http://schemas.microsoft.com/office/powerpoint/2010/main" val="1759843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504</Words>
  <Application>Microsoft Office PowerPoint</Application>
  <PresentationFormat>On-screen Show (4:3)</PresentationFormat>
  <Paragraphs>24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cp:revision>
  <dcterms:created xsi:type="dcterms:W3CDTF">2016-10-15T14:55:27Z</dcterms:created>
  <dcterms:modified xsi:type="dcterms:W3CDTF">2016-10-15T15:18:18Z</dcterms:modified>
</cp:coreProperties>
</file>